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72" r:id="rId5"/>
    <p:sldId id="261" r:id="rId6"/>
    <p:sldId id="274" r:id="rId7"/>
    <p:sldId id="263" r:id="rId8"/>
    <p:sldId id="265" r:id="rId9"/>
    <p:sldId id="267" r:id="rId10"/>
    <p:sldId id="268" r:id="rId11"/>
    <p:sldId id="276" r:id="rId12"/>
    <p:sldId id="269" r:id="rId13"/>
    <p:sldId id="270" r:id="rId14"/>
    <p:sldId id="275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2714644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Правительство Челябинской области</a:t>
            </a:r>
            <a:b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АО «Корпорация Развития Индустриальных Парков</a:t>
            </a:r>
            <a:b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Администрация Увельского муниципального района</a:t>
            </a:r>
            <a:endParaRPr lang="ru-RU" sz="21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Индустриальный парк «Увельский»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Челяб об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714380" cy="908591"/>
          </a:xfrm>
          <a:prstGeom prst="rect">
            <a:avLst/>
          </a:prstGeom>
          <a:noFill/>
        </p:spPr>
      </p:pic>
      <p:pic>
        <p:nvPicPr>
          <p:cNvPr id="1028" name="Picture 4" descr="C:\Users\user\Desktop\Увел 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714380" cy="868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Desktop\бланк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1785926"/>
            <a:ext cx="785818" cy="81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954045"/>
          <a:ext cx="8643997" cy="561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99"/>
                <a:gridCol w="2662114"/>
                <a:gridCol w="3324614"/>
                <a:gridCol w="738802"/>
                <a:gridCol w="886564"/>
                <a:gridCol w="738804"/>
              </a:tblGrid>
              <a:tr h="10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spc="-100" baseline="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Сведения о резиденте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Наименование реализуемого резидентом инновационного (инвестиционного) проекта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Площадь участка,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(га)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smtClean="0">
                          <a:latin typeface="Times New Roman"/>
                          <a:ea typeface="Times New Roman"/>
                        </a:rPr>
                        <a:t>Объем инвестиций (млн.руб.)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smtClean="0">
                          <a:latin typeface="Times New Roman"/>
                          <a:ea typeface="Times New Roman"/>
                        </a:rPr>
                        <a:t>Кол-во рабочих   мест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397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Востокгео-Инвест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Хабаровск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ген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директор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Оськин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Денис Валерьевич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завода по переработке мясной и рыбной продукции мощностью 1100 тонн в год.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1100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1877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ООО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Даниловский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бекон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Еврейский авт. округ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с. Даниловка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Исп. директор 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Ахмедов 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Шахин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Исламович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Строительство животноводческого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комплекса на 2400 голов крупного рогатого скота с законченным циклом выращивания нетелей и глубокой переработки молока 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   3500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33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ООО фирма</a:t>
                      </a:r>
                    </a:p>
                    <a:p>
                      <a:pPr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«АЭС»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г.Магнитогорск. 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 директор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               Борщев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Виктор Петрович 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Строительство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пивзавода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«Увельский» гостиница, бизнес-центр, ресторан, магазин, спорт комплекс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   700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85720" y="0"/>
            <a:ext cx="8643998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Список резидентов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регионального индустриального парка «Увельский»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0"/>
            <a:ext cx="8643998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Список резидентов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регионального индустриального парка «Увельский»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954047"/>
          <a:ext cx="8643998" cy="561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99"/>
                <a:gridCol w="2662114"/>
                <a:gridCol w="3324615"/>
                <a:gridCol w="738802"/>
                <a:gridCol w="886564"/>
                <a:gridCol w="738804"/>
              </a:tblGrid>
              <a:tr h="920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spc="-100" baseline="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Сведения о резиденте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Наименование реализуемого резидентом инновационного (инвестиционного) проекта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Площадь участка,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(га)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smtClean="0">
                          <a:latin typeface="Times New Roman"/>
                          <a:ea typeface="Times New Roman"/>
                        </a:rPr>
                        <a:t>Объем инвестиций (млн.руб.)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smtClean="0">
                          <a:latin typeface="Times New Roman"/>
                          <a:ea typeface="Times New Roman"/>
                        </a:rPr>
                        <a:t>Кол-во рабочих   мест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141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ООО фирма «АЭС»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г.Магнитогорск. Ген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 директор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               Борщев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Виктор Петрович 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Строительство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АЗС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429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АО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«Корпорация развития индустриальных парков»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г.Москва. Ген. директор                               Оськин Денис Валерьевич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Звероводческое хозяйство по выращиванию норки клеточного содержания по датской технологии на 50000 тыс. маточного поголовья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1681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ЗАО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«Экологические минералы» п. Увельский Челябинской области</a:t>
                      </a:r>
                    </a:p>
                    <a:p>
                      <a:pPr>
                        <a:lnSpc>
                          <a:spcPts val="168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Ген. директор                     Булыгин Игорь Борисович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Создание производства конструкционно-теплоизоляционных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легких бетонов. Выпуск изделий широкого спектра строительного назначения.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   3200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445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186,0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20330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2350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714355"/>
          <a:ext cx="8643999" cy="604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4"/>
                <a:gridCol w="1357322"/>
                <a:gridCol w="1357323"/>
              </a:tblGrid>
              <a:tr h="124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Мощность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Стоимость инженерных изысканий,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проектных  работ,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гос.экспертиза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млн.руб.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Стоимость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СМР, млн. руб.</a:t>
                      </a:r>
                    </a:p>
                  </a:txBody>
                  <a:tcPr marL="68580" marR="68580" marT="0" marB="0"/>
                </a:tc>
              </a:tr>
              <a:tr h="347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Times New Roman"/>
                        </a:rPr>
                        <a:t>Геологические  изыскания   (135 га)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0,82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8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Times New Roman"/>
                        </a:rPr>
                        <a:t>Объекты газоснабжения (4540 куб.м/час)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Сети газоснабжения 40 км, подземная прокладка;  ГРП- 6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4,59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202,5</a:t>
                      </a:r>
                    </a:p>
                  </a:txBody>
                  <a:tcPr marL="68580" marR="68580" marT="0" marB="0"/>
                </a:tc>
              </a:tr>
              <a:tr h="1321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Times New Roman"/>
                        </a:rPr>
                        <a:t>Объекты водоснабжения: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питьевая вода 380,9 куб.м/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сут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техническая вода – 89,0 куб.м/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сут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Скважина со станцией 1 подъема – 5 шт.;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сети водоснабжения 5,0 км, в т.ч. станции    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подъема с резервуарами-накопителями, станция очистки воды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2,66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86,1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42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Times New Roman"/>
                        </a:rPr>
                        <a:t>Объекты водоотведения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Очистные сооружения  промышленно-ливневых стоков 380 куб.м/сутки;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канализационные  сети 2,0 км  с насосной станцией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5,12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84,4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1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Times New Roman"/>
                        </a:rPr>
                        <a:t>Объекты электроснабжения </a:t>
                      </a:r>
                      <a:r>
                        <a:rPr lang="ru-RU" sz="1400" b="1" u="sng" dirty="0" smtClean="0">
                          <a:latin typeface="Times New Roman"/>
                          <a:ea typeface="Times New Roman"/>
                        </a:rPr>
                        <a:t>(79,9 </a:t>
                      </a:r>
                      <a:r>
                        <a:rPr lang="ru-RU" sz="1400" b="1" u="sng" dirty="0">
                          <a:latin typeface="Times New Roman"/>
                          <a:ea typeface="Times New Roman"/>
                        </a:rPr>
                        <a:t>МВт)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Подстанция 110кВ – 1 шт., сети электроснабжения ВЛ-110 кВ – 16 км, трансформаторные подстанции, ВЛ-0,4 кВ – 5,0 км, сети наружного освещения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7,92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192,0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7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>
                          <a:latin typeface="Times New Roman"/>
                          <a:ea typeface="Times New Roman"/>
                        </a:rPr>
                        <a:t>Автомобильные дороги, проезды (18,0 км)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Подъездные пути,  внутриплощадочные дороги с асфальтовым покрытием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4,72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410,0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3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ИТОГО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: 995,63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20,63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975,0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14285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Сметная стоимость инженерной инфраструктуры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142852"/>
            <a:ext cx="864399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ГРАФИК</a:t>
            </a:r>
          </a:p>
          <a:p>
            <a:pPr algn="ctr"/>
            <a:r>
              <a:rPr lang="ru-RU" dirty="0" smtClean="0"/>
              <a:t>внесения изменений в Схему территориального планирования Увельского муниципального района, генеральный план и правила землепользования и застройки Увельского сельского поселения и разработка проекта планировки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500174"/>
          <a:ext cx="8572560" cy="529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24"/>
                <a:gridCol w="6241308"/>
                <a:gridCol w="1551928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5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Схема терпланирования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 день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Согласование ГП и ПЗЗ Увельского сельского поселения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дня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3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проекта планировки и межевания территории РИП «Увельский» 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 дней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6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заключение договора на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дня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3.2.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инженерные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изыскания для разработки проекта планировки и межевания территории РИП «Увельский»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недели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3.3.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месяц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3.4.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рассмотрение документации по планировке территории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дня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4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3.5.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назначение публичных слушаний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дня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1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3.6.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публичных слушаний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31 день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22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3.7.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публикация заключения в газете «Настроение»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неделя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13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утверждение документации по планировке территории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3.9.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проекта на сайте администрации Увельского муниципального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857232"/>
            <a:ext cx="850112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Контактные лица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071678"/>
            <a:ext cx="8501122" cy="35004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6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Глава Увельского муниципального района </a:t>
            </a:r>
          </a:p>
          <a:p>
            <a:pPr marL="2667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Литовченко Анатолий Григорьевич </a:t>
            </a:r>
          </a:p>
          <a:p>
            <a:pPr marL="2667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8(351-66)3-21-44. E-mail: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uvelka_adm@mail.ru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Генеральный директор регионального индустриального парка «Увельский»       </a:t>
            </a:r>
          </a:p>
          <a:p>
            <a:pPr marL="2667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Устинов Евгений Владимирович</a:t>
            </a:r>
          </a:p>
          <a:p>
            <a:pPr marL="2667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8-902-895-44-95. E-mail: boston78u@mail.ru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857892"/>
            <a:ext cx="850112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индустриальный парк «Увельский»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параметры ИП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Увел 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52"/>
            <a:ext cx="763672" cy="928694"/>
          </a:xfrm>
          <a:prstGeom prst="rect">
            <a:avLst/>
          </a:prstGeom>
          <a:noFill/>
        </p:spPr>
      </p:pic>
      <p:pic>
        <p:nvPicPr>
          <p:cNvPr id="2051" name="Picture 3" descr="C:\Users\user\Desktop\Челяб обл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51"/>
            <a:ext cx="727748" cy="92869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1142984"/>
            <a:ext cx="7929618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Количество проектов 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2214554"/>
            <a:ext cx="7929618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Количество создаваемых рабочих мест - 2350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3286124"/>
            <a:ext cx="7929618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Общий объем инвестиций – 20330 млн. руб.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472" y="4357694"/>
            <a:ext cx="7929618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Объем инвестиций в расчете на 1 проект –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2258,89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1472" y="5429264"/>
            <a:ext cx="7929618" cy="785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Рентабельность по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EBITDA – 59%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6357958"/>
            <a:ext cx="79296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индустриальный парк «Увельский»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бланк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9206" y="142852"/>
            <a:ext cx="898736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Преимущества расположения индустриального парка на территории Увельского района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857232"/>
            <a:ext cx="8643998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142984"/>
            <a:ext cx="8572560" cy="22860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Увельский район находится в восточной части Челябинской области. На севере граничит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Еткульским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юге — с Троицким, на западе —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Пластовским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Чебаркульским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востоке — с Октябрьским районами. Внутри границ района расположились: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г.Южноуральск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(обладающий самостоятельным статусом городского округа) и поселок городского типа Красногорский (подчинен администрации города Еманжелинска).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Общая площадь района – 229889га. в т.ч. 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угодий – 151751га., площадь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населенных пунктов – 5925,7га.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500438"/>
            <a:ext cx="857256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Транспортные коммуникации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857628"/>
            <a:ext cx="8572560" cy="2857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Через район проходит крупная железнодорожная магистраль ЮУЖД с грузопассажирской станцией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Нижне-Увельская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райцентре.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Район привязан к автодороге федерального значения А-310 «Челябинск – Троицк - граница с Республикой Казахстан», Азиатский маршрут АН7, Европейский  маршрут Е123 и автодороге областного значения 74 ОП РЗ 75К-004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Южноуральск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Магнитогорск».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Протяженность ведомственных автомобильных дорог составляла 362,2 км.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Грузооборот автомобильного транспорта организаций всех отраслей экономики составил 29,9 млн.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/км. Перевозка грузов автомобильным транспортом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организаций всех отраслей.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Преимущества расположения индустриального парка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территории Увельского района</a:t>
            </a:r>
            <a:endParaRPr lang="ru-RU" sz="2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928670"/>
            <a:ext cx="850112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Инженерная инфраструктура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500174"/>
            <a:ext cx="8501122" cy="24288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74625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Увельского района расположена мощная электростанция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Южноуральская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ГРЭС. Подстанция «Казачья» имеет свободные электрические мощности в объеме 35,0 МВт., есть возможность увеличения мощности до необходимой для функционирования индустриального парка.</a:t>
            </a:r>
          </a:p>
          <a:p>
            <a:pPr indent="174625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 на территории района расположена газораспределительная станция «Красногорск» ООО «Газпром газораспределение Екатеринбург»  газопровода Бухара - Урал, имеющая  возможность  поставки  природного газа в объеме 4,54 тыс.куб.м в час,  соответствующему потребностям резидентов.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071942"/>
            <a:ext cx="850112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Трудовые ресурсы</a:t>
            </a:r>
            <a:endParaRPr lang="ru-RU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4643446"/>
            <a:ext cx="8501122" cy="18573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Увельский муниципальный район обладает большим потенциалом трудовых ресурсов, население  района составляет 31,2 тыс. человек, в том числе трудоспособного более 16,0 тыс. человек. Кроме того в черте района располагается город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Южноуральск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населением более 40тыс. человек.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Это позволяет обеспечить занятость трудовыми ресурсами предполагаемого проекта до 2 тыс.человек.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иаграм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876"/>
            <a:ext cx="7072362" cy="2762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Преимущества расположения индустриального парка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территории Увельского района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357958"/>
            <a:ext cx="85011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индустриальный парк «Увельский»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785794"/>
            <a:ext cx="850112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Промышленный потенциал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214422"/>
            <a:ext cx="8501122" cy="25003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Увельский район имеет земли сельскохозяйственного назначения, способные быть сырьевой базой для перерабатывающих предприятий.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районе функционируют предприятия способные обеспечить потребность в строительных материалах различного профиля ОАО «Увельский завод ЖБИ», ООО «Кварц», ООО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ЗАО НП «Челябинское Рудоуправление», ООО «Сосновский гранитный карьер»,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Южноуральский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завод металлоконструкций». Увельский представлен  крупными предприятиями переработки сельскохозяйственной продукции - ООО «Ресурс», ЗАО КХП «Злак».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Общий объем отгруженной продукции в 2015 году составил 20,3 млрд.руб.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Инвестиционная политика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785794"/>
            <a:ext cx="850112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Факторы инвестиционной привлека­тельности района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1357298"/>
            <a:ext cx="8501122" cy="5286412"/>
          </a:xfrm>
          <a:prstGeom prst="roundRect">
            <a:avLst>
              <a:gd name="adj" fmla="val 171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96938" lvl="0" indent="-342900">
              <a:buFont typeface="+mj-lt"/>
              <a:buAutoNum type="arabicPeriod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Выгодное географическое положение.</a:t>
            </a:r>
          </a:p>
          <a:p>
            <a:pPr marL="896938" lvl="0" indent="-342900">
              <a:buFont typeface="+mj-lt"/>
              <a:buAutoNum type="arabicPeriod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Близость емких рынков сбыта.</a:t>
            </a:r>
          </a:p>
          <a:p>
            <a:pPr marL="896938" lvl="0" indent="-342900">
              <a:buFont typeface="+mj-lt"/>
              <a:buAutoNum type="arabicPeriod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 к основным транспортным магистралям.</a:t>
            </a:r>
          </a:p>
          <a:p>
            <a:pPr marL="896938" lvl="0" indent="-342900">
              <a:buFont typeface="+mj-lt"/>
              <a:buAutoNum type="arabicPeriod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Непосредственная близость ТЛК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Южноуральский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896938" lvl="0" indent="-342900">
              <a:buFont typeface="+mj-lt"/>
              <a:buAutoNum type="arabicPeriod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Развитая сырьевая база строительных материалов.</a:t>
            </a:r>
          </a:p>
          <a:p>
            <a:pPr marL="896938" lvl="0" indent="-342900">
              <a:buFont typeface="+mj-lt"/>
              <a:buAutoNum type="arabicPeriod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Высокопрофессиональный кадровый ресурс.</a:t>
            </a:r>
          </a:p>
          <a:p>
            <a:pPr marL="896938" lvl="0" indent="-342900">
              <a:buFont typeface="+mj-lt"/>
              <a:buAutoNum type="arabicPeriod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свободных мощностей энергоресурсов.</a:t>
            </a:r>
          </a:p>
          <a:p>
            <a:pPr marL="896938" lvl="0" indent="-342900"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  Благоприятная инвестиционная среда: </a:t>
            </a:r>
          </a:p>
          <a:p>
            <a:pPr marL="896938" lvl="0" indent="-342900">
              <a:buFont typeface="Arial" pitchFamily="34" charset="0"/>
              <a:buChar char="•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прогрессивное региональное и местное зако­нодательство, предусматривающее для инвесторов гарантирование их имущественных прав и льготный налоговый режим;</a:t>
            </a:r>
          </a:p>
          <a:p>
            <a:pPr marL="896938" lvl="0" indent="-342900">
              <a:buFont typeface="Arial" pitchFamily="34" charset="0"/>
              <a:buChar char="•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административных барьеров.</a:t>
            </a:r>
          </a:p>
          <a:p>
            <a:pPr marL="896938" lvl="0" indent="-342900">
              <a:buAutoNum type="arabicPeriod" startAt="9"/>
              <a:tabLst>
                <a:tab pos="900113" algn="l"/>
                <a:tab pos="9874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свободных земельных участков, в том числе под строительство жилья, находящихся в муниципальной собственности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96938" lvl="0" indent="-342900">
              <a:tabLst>
                <a:tab pos="900113" algn="l"/>
                <a:tab pos="987425" algn="l"/>
              </a:tabLst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71810"/>
            <a:ext cx="7072362" cy="330517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428604"/>
            <a:ext cx="850112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Приоритетные направления привлечения инвестиций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857232"/>
            <a:ext cx="8501122" cy="21431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Приоритетные направления привлечения инвестиций согласуются со Стратегией социально-эконо­мического развития  Челябинской области  до 2020 года и включают в себя: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развитие регионального индустриального парка «Увельский» (1-я очередь 204,8 га.);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создание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комплексов федераль­ного уровня;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жилищное строительство, производство строи­тельных материалов;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дальнейшее развитие промышленного комплек­са, создание новых экологически чистых производств.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357958"/>
            <a:ext cx="85011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индустриальный парк «Увельский»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Инвестиционная политика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индустриальный парк «Увельский»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143116"/>
            <a:ext cx="2643174" cy="37862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Территория планируемого размещения объекта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территория ПС, ГРП и очистных сооружений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газопровод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сети электропередач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хозфекальная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канализация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714356"/>
            <a:ext cx="5786478" cy="543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6143636" y="1214422"/>
            <a:ext cx="2786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УСЛОВНЫЕ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ОБОЗНАЧЕНИЯ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5143512"/>
            <a:ext cx="3786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Примечание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Площадь участка – 204,8 га, в том числе: площадь под планируемыми объектами 186,0 га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86322"/>
            <a:ext cx="66335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496"/>
            <a:ext cx="609600" cy="214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418793"/>
            <a:ext cx="642942" cy="153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00504"/>
            <a:ext cx="638175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398695"/>
            <a:ext cx="957265" cy="20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0"/>
            <a:ext cx="8643998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Список резидентов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регионального индустриального парка «Увельский»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946770"/>
          <a:ext cx="8643998" cy="569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10"/>
                <a:gridCol w="2645548"/>
                <a:gridCol w="3143272"/>
                <a:gridCol w="871310"/>
                <a:gridCol w="850229"/>
                <a:gridCol w="850229"/>
              </a:tblGrid>
              <a:tr h="92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spc="-100" baseline="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Сведения о резиденте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Наименование реализуемого резидентом инновационного (инвестиционного) проекта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Площадь участка,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>
                          <a:latin typeface="Times New Roman"/>
                          <a:ea typeface="Times New Roman"/>
                        </a:rPr>
                        <a:t>(га)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smtClean="0">
                          <a:latin typeface="Times New Roman"/>
                          <a:ea typeface="Times New Roman"/>
                        </a:rPr>
                        <a:t>Объем инвестиций (млн.руб.)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pc="-100" baseline="0" dirty="0" smtClean="0">
                          <a:latin typeface="Times New Roman"/>
                          <a:ea typeface="Times New Roman"/>
                        </a:rPr>
                        <a:t>Количество рабочих   мест</a:t>
                      </a:r>
                      <a:endParaRPr lang="ru-RU" sz="1200" spc="-100" baseline="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693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ЗАО «</a:t>
                      </a: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АРСИ»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Махачкала </a:t>
                      </a: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ген</a:t>
                      </a: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директор </a:t>
                      </a: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</a:t>
                      </a:r>
                      <a:r>
                        <a:rPr lang="ru-RU" sz="1400" spc="-1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Ашурбеков</a:t>
                      </a: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Владимир </a:t>
                      </a:r>
                      <a:r>
                        <a:rPr lang="ru-RU" sz="1400" spc="-1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Ашурбекович</a:t>
                      </a:r>
                      <a:endParaRPr lang="ru-RU" sz="1400" spc="-1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Строительство тепличного комплекса «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</a:rPr>
                        <a:t>Увельские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овощи». После выхода на полную мощность тепличный комплекс будет выращивать 65 тыс. тонн овощей в год.</a:t>
                      </a:r>
                      <a:endParaRPr lang="ru-RU" sz="1400" spc="-1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400" spc="-1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13500</a:t>
                      </a:r>
                      <a:endParaRPr lang="ru-RU" sz="1400" spc="-1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1370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ЗАО «АРСИ»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Махачкала </a:t>
                      </a: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ген</a:t>
                      </a: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директор </a:t>
                      </a: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</a:t>
                      </a:r>
                      <a:r>
                        <a:rPr lang="ru-RU" sz="1400" spc="-1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Ашурбеков</a:t>
                      </a: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Владимир </a:t>
                      </a:r>
                      <a:r>
                        <a:rPr lang="ru-RU" sz="1400" spc="-1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Ашурбекович</a:t>
                      </a:r>
                      <a:endParaRPr lang="ru-RU" sz="1400" spc="-1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Консервный завод по переработке овощей. Мощность завода после выхода на полную мощность, будет составлять 120 млн.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банок в год. </a:t>
                      </a:r>
                      <a:endParaRPr lang="ru-RU" sz="1400" spc="-1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spc="-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1800</a:t>
                      </a:r>
                      <a:endParaRPr lang="ru-RU" sz="1400" spc="-1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1706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Техно-Пром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Невинномысск Ставропольский край                                                     ген. директор                          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Подогова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Наталья Николаевна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завод по производству керамических строительных материалов, мощностью 40 млн. штук в год. В ассортимент завода входит также черепица, тротуарная плитка, бордюрный камень.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–карьер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1500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1449</Words>
  <Application>Microsoft Office PowerPoint</Application>
  <PresentationFormat>Экран (4:3)</PresentationFormat>
  <Paragraphs>281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Правительство Челябинской области   АО «Корпорация Развития Индустриальных Парков   Администрация Увельского муниципального района</vt:lpstr>
      <vt:lpstr>Основные параметры ИП</vt:lpstr>
      <vt:lpstr>Преимущества расположения индустриального парка на территории Увельского района</vt:lpstr>
      <vt:lpstr>Преимущества расположения индустриального парка  на территории Увельского района</vt:lpstr>
      <vt:lpstr>Преимущества расположения индустриального парка  на территории Увельского района</vt:lpstr>
      <vt:lpstr>Инвестиционная политика</vt:lpstr>
      <vt:lpstr>Инвестиционная политика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Правительство Челябинской области  АО «корпорация развития индустриальных парков  Администрация Увельского муниципального района</dc:title>
  <dc:creator>user</dc:creator>
  <cp:lastModifiedBy>Светлана</cp:lastModifiedBy>
  <cp:revision>69</cp:revision>
  <dcterms:created xsi:type="dcterms:W3CDTF">2016-03-25T06:44:36Z</dcterms:created>
  <dcterms:modified xsi:type="dcterms:W3CDTF">2016-05-13T10:17:03Z</dcterms:modified>
</cp:coreProperties>
</file>